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0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D88"/>
    <a:srgbClr val="4F81BD"/>
    <a:srgbClr val="106DA2"/>
    <a:srgbClr val="2193B8"/>
    <a:srgbClr val="2494B8"/>
    <a:srgbClr val="1479A9"/>
    <a:srgbClr val="FFFFFF"/>
    <a:srgbClr val="0B3B87"/>
    <a:srgbClr val="0C3C88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72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311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2386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D7DD9-8592-4BFC-9264-B78D8AEFC19D}" type="datetimeFigureOut">
              <a:rPr lang="ko-KR" altLang="en-US" smtClean="0"/>
              <a:t>2023-02-14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01B40-760A-48CA-AB32-437D907C23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651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197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657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control" Target="../activeX/activeX2.xml"/><Relationship Id="rId7" Type="http://schemas.openxmlformats.org/officeDocument/2006/relationships/image" Target="../media/image1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4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004978"/>
              </p:ext>
            </p:extLst>
          </p:nvPr>
        </p:nvGraphicFramePr>
        <p:xfrm>
          <a:off x="281676" y="754355"/>
          <a:ext cx="6314680" cy="89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028"/>
                <a:gridCol w="749596"/>
                <a:gridCol w="1913730"/>
                <a:gridCol w="753270"/>
                <a:gridCol w="1910056"/>
              </a:tblGrid>
              <a:tr h="145642"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050" b="1" err="1" smtClean="0">
                          <a:solidFill>
                            <a:schemeClr val="bg1"/>
                          </a:solidFill>
                          <a:latin typeface="+mj-lt"/>
                        </a:rPr>
                        <a:t>과제명</a:t>
                      </a:r>
                      <a:endParaRPr lang="ko-KR" altLang="en-US" sz="1050" b="1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72000" algn="l" latinLnBrk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o-KR" altLang="en-US" sz="105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5642"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050" b="1" smtClean="0">
                          <a:solidFill>
                            <a:schemeClr val="bg1"/>
                          </a:solidFill>
                          <a:latin typeface="+mj-lt"/>
                        </a:rPr>
                        <a:t>연구분야</a:t>
                      </a:r>
                      <a:endParaRPr lang="ko-KR" altLang="en-US" sz="1050" b="1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smtClean="0">
                          <a:solidFill>
                            <a:schemeClr val="tx1"/>
                          </a:solidFill>
                          <a:latin typeface="+mj-lt"/>
                        </a:rPr>
                        <a:t>친환경</a:t>
                      </a:r>
                      <a:r>
                        <a:rPr lang="en-US" altLang="ko-KR" sz="1050" b="0" smtClean="0">
                          <a:solidFill>
                            <a:schemeClr val="tx1"/>
                          </a:solidFill>
                          <a:latin typeface="+mj-lt"/>
                        </a:rPr>
                        <a:t>·</a:t>
                      </a:r>
                      <a:r>
                        <a:rPr lang="ko-KR" altLang="en-US" sz="1050" b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저탄소</a:t>
                      </a:r>
                      <a:r>
                        <a:rPr lang="ko-KR" altLang="en-US" sz="1050" b="0" smtClean="0">
                          <a:solidFill>
                            <a:schemeClr val="tx1"/>
                          </a:solidFill>
                          <a:latin typeface="+mj-lt"/>
                        </a:rPr>
                        <a:t> 분야</a:t>
                      </a:r>
                      <a:r>
                        <a:rPr lang="ko-KR" altLang="en-US" sz="105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         디지털 건설 분야          안전</a:t>
                      </a:r>
                      <a:r>
                        <a:rPr lang="en-US" altLang="ko-KR" sz="105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·</a:t>
                      </a:r>
                      <a:r>
                        <a:rPr lang="ko-KR" altLang="en-US" sz="105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안심 분야</a:t>
                      </a:r>
                      <a:endParaRPr lang="ko-KR" altLang="en-US" sz="105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5642"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050" b="1" smtClean="0">
                          <a:solidFill>
                            <a:schemeClr val="bg1"/>
                          </a:solidFill>
                          <a:latin typeface="+mj-lt"/>
                        </a:rPr>
                        <a:t>연구기관</a:t>
                      </a:r>
                      <a:endParaRPr lang="ko-KR" altLang="en-US" sz="1050" b="1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72000" algn="l" latinLnBrk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o-KR" altLang="en-US" sz="1050" b="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5642">
                <a:tc rowSpan="3">
                  <a:txBody>
                    <a:bodyPr/>
                    <a:lstStyle/>
                    <a:p>
                      <a:pPr algn="dist" latinLnBrk="1"/>
                      <a:r>
                        <a:rPr lang="ko-KR" altLang="en-US" sz="1050" b="1" smtClean="0">
                          <a:solidFill>
                            <a:schemeClr val="bg1"/>
                          </a:solidFill>
                          <a:latin typeface="+mj-lt"/>
                        </a:rPr>
                        <a:t>연구 책임자</a:t>
                      </a:r>
                      <a:endParaRPr lang="ko-KR" altLang="en-US" sz="1050" b="1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성 명</a:t>
                      </a:r>
                      <a:endParaRPr lang="ko-KR" altLang="en-US" sz="1050" b="1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latinLnBrk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o-KR" altLang="en-US" sz="1050" b="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직급</a:t>
                      </a:r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직위</a:t>
                      </a:r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50" b="1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latinLnBrk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o-KR" altLang="en-US" sz="1050" b="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564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소속부서</a:t>
                      </a:r>
                      <a:endParaRPr lang="ko-KR" altLang="en-US" sz="1050" b="1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latinLnBrk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o-KR" altLang="en-US" sz="1050" b="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전화</a:t>
                      </a:r>
                      <a:endParaRPr lang="ko-KR" altLang="en-US" sz="1050" b="1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latinLnBrk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o-KR" altLang="en-US" sz="1050" b="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564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E-mail</a:t>
                      </a:r>
                      <a:endParaRPr lang="ko-KR" altLang="en-US" sz="1050" b="1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latinLnBrk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o-KR" altLang="en-US" sz="1050" b="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휴대전화</a:t>
                      </a:r>
                      <a:endParaRPr lang="ko-KR" altLang="en-US" sz="1050" b="1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latinLnBrk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o-KR" altLang="en-US" sz="1050" b="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9991">
                <a:tc>
                  <a:txBody>
                    <a:bodyPr/>
                    <a:lstStyle/>
                    <a:p>
                      <a:pPr marL="0" algn="dist" defTabSz="914400" rtl="0" eaLnBrk="1" latinLnBrk="1" hangingPunct="1"/>
                      <a:r>
                        <a:rPr lang="ko-KR" altLang="en-US" sz="1050" b="1" kern="120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연구기간</a:t>
                      </a:r>
                      <a:endParaRPr lang="ko-KR" altLang="en-US" sz="1050" b="1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smtClean="0">
                          <a:solidFill>
                            <a:schemeClr val="tx1"/>
                          </a:solidFill>
                          <a:latin typeface="+mj-lt"/>
                        </a:rPr>
                        <a:t>YYYY. MM. ~ YYYY. MM  (    </a:t>
                      </a:r>
                      <a:r>
                        <a:rPr lang="ko-KR" altLang="en-US" sz="1200" b="0" smtClean="0">
                          <a:solidFill>
                            <a:schemeClr val="tx1"/>
                          </a:solidFill>
                          <a:latin typeface="+mj-lt"/>
                        </a:rPr>
                        <a:t>개월</a:t>
                      </a:r>
                      <a:r>
                        <a:rPr lang="en-US" altLang="ko-KR" sz="1200" b="0" smtClean="0">
                          <a:solidFill>
                            <a:schemeClr val="tx1"/>
                          </a:solidFill>
                          <a:latin typeface="+mj-lt"/>
                        </a:rPr>
                        <a:t>)</a:t>
                      </a:r>
                      <a:endParaRPr lang="ko-KR" altLang="en-US" sz="12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9991">
                <a:tc>
                  <a:txBody>
                    <a:bodyPr/>
                    <a:lstStyle/>
                    <a:p>
                      <a:pPr marL="0" algn="dist" defTabSz="914400" rtl="0" eaLnBrk="1" latinLnBrk="1" hangingPunct="1"/>
                      <a:r>
                        <a:rPr lang="ko-KR" altLang="en-US" sz="1050" b="1" kern="120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추정 연구비</a:t>
                      </a:r>
                      <a:endParaRPr lang="ko-KR" altLang="en-US" sz="1050" b="1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err="1" smtClean="0">
                          <a:solidFill>
                            <a:schemeClr val="tx1"/>
                          </a:solidFill>
                          <a:latin typeface="+mj-lt"/>
                        </a:rPr>
                        <a:t>백만원</a:t>
                      </a:r>
                      <a:endParaRPr lang="ko-KR" altLang="en-US" sz="12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5642">
                <a:tc gridSpan="5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50" b="1" kern="120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연구 배경</a:t>
                      </a:r>
                      <a:endParaRPr lang="ko-KR" altLang="en-US" sz="1050" b="1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02273">
                <a:tc gridSpan="5">
                  <a:txBody>
                    <a:bodyPr/>
                    <a:lstStyle/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시장 및 산업 현황</a:t>
                      </a:r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마켓 규모 포함</a:t>
                      </a:r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문제점 및 개선사항</a:t>
                      </a:r>
                      <a:endParaRPr lang="en-US" altLang="ko-KR" sz="1050" b="1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72000" algn="l" latinLnBrk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o-KR" altLang="en-US" sz="105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5642">
                <a:tc gridSpan="5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50" b="1" kern="120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연구 내용 및 범위</a:t>
                      </a:r>
                      <a:endParaRPr lang="ko-KR" altLang="en-US" sz="1050" b="1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14837">
                <a:tc gridSpan="5">
                  <a:txBody>
                    <a:bodyPr/>
                    <a:lstStyle/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o-KR" altLang="en-US" sz="105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5642">
                <a:tc gridSpan="5">
                  <a:txBody>
                    <a:bodyPr/>
                    <a:lstStyle/>
                    <a:p>
                      <a:pPr marL="72000" algn="ctr" defTabSz="914400" rtl="0" eaLnBrk="1" latinLnBrk="1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05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최종 목표</a:t>
                      </a:r>
                      <a:endParaRPr lang="ko-KR" altLang="en-US" sz="105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80306">
                <a:tc gridSpan="5">
                  <a:txBody>
                    <a:bodyPr/>
                    <a:lstStyle/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평가지표 및 개발목표</a:t>
                      </a:r>
                      <a:endParaRPr lang="en-US" altLang="ko-KR" sz="105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활용 계획</a:t>
                      </a: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200" b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0858">
                <a:tc gridSpan="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ts val="1200"/>
                        </a:lnSpc>
                      </a:pPr>
                      <a:r>
                        <a:rPr lang="ko-KR" altLang="en-US" sz="105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기대 효과</a:t>
                      </a:r>
                      <a:endParaRPr lang="ko-KR" altLang="en-US" sz="105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06164">
                <a:tc gridSpan="5">
                  <a:txBody>
                    <a:bodyPr/>
                    <a:lstStyle/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정량적 효과 </a:t>
                      </a:r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(H CORE</a:t>
                      </a:r>
                      <a:r>
                        <a:rPr lang="en-US" altLang="ko-KR" sz="1050" b="1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1050" b="1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판매 목표물량</a:t>
                      </a:r>
                      <a:r>
                        <a:rPr lang="en-US" altLang="ko-KR" sz="1050" b="1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ko-KR" sz="105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ko-KR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05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정성적 효과</a:t>
                      </a:r>
                      <a:endParaRPr lang="en-US" altLang="ko-KR" sz="1050" b="1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algn="l" latinLnBrk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ko-KR" sz="105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9570" y="179597"/>
            <a:ext cx="4698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smtClean="0">
                <a:latin typeface="+mj-lt"/>
              </a:rPr>
              <a:t>▣ </a:t>
            </a:r>
            <a:r>
              <a:rPr lang="en-US" altLang="ko-KR" sz="1600" b="1" smtClean="0">
                <a:latin typeface="+mj-lt"/>
              </a:rPr>
              <a:t>’23</a:t>
            </a:r>
            <a:r>
              <a:rPr lang="ko-KR" altLang="en-US" sz="1600" b="1" smtClean="0">
                <a:latin typeface="+mj-lt"/>
              </a:rPr>
              <a:t>년       </a:t>
            </a:r>
            <a:r>
              <a:rPr lang="en-US" altLang="ko-KR" sz="1600" b="1" smtClean="0">
                <a:latin typeface="+mj-lt"/>
              </a:rPr>
              <a:t>        </a:t>
            </a:r>
            <a:r>
              <a:rPr lang="ko-KR" altLang="en-US" sz="1600" b="1" smtClean="0">
                <a:latin typeface="+mj-lt"/>
              </a:rPr>
              <a:t> </a:t>
            </a:r>
            <a:r>
              <a:rPr lang="en-US" altLang="ko-KR" sz="1600" b="1" smtClean="0">
                <a:latin typeface="+mj-lt"/>
              </a:rPr>
              <a:t>“Solution” </a:t>
            </a:r>
            <a:r>
              <a:rPr lang="ko-KR" altLang="en-US" sz="1600" b="1" smtClean="0">
                <a:latin typeface="+mj-lt"/>
              </a:rPr>
              <a:t>제품개발 제안서</a:t>
            </a:r>
            <a:endParaRPr lang="ko-KR" altLang="en-US" sz="1600" b="1"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37153" y="233916"/>
            <a:ext cx="946487" cy="229916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4791" name="CheckBox1" r:id="rId2" imgW="162000" imgH="152280"/>
        </mc:Choice>
        <mc:Fallback>
          <p:control name="CheckBox1" r:id="rId2" imgW="162000" imgH="152280">
            <p:pic>
              <p:nvPicPr>
                <p:cNvPr id="9" name="CheckBox1"/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730375" y="1027284"/>
                  <a:ext cx="158750" cy="15240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792" name="CheckBox2" r:id="rId3" imgW="162000" imgH="152280"/>
        </mc:Choice>
        <mc:Fallback>
          <p:control name="CheckBox2" r:id="rId3" imgW="162000" imgH="152280">
            <p:pic>
              <p:nvPicPr>
                <p:cNvPr id="10" name="CheckBox2"/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413664" y="1027284"/>
                  <a:ext cx="158750" cy="15240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793" name="CheckBox3" r:id="rId4" imgW="162000" imgH="152280"/>
        </mc:Choice>
        <mc:Fallback>
          <p:control name="CheckBox3" r:id="rId4" imgW="162000" imgH="152280">
            <p:pic>
              <p:nvPicPr>
                <p:cNvPr id="12" name="CheckBox3"/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846260" y="1027284"/>
                  <a:ext cx="158750" cy="15240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564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10829</TotalTime>
  <Words>92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hds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HDS</dc:creator>
  <cp:lastModifiedBy>임지훈</cp:lastModifiedBy>
  <cp:revision>796</cp:revision>
  <cp:lastPrinted>2023-02-13T23:03:00Z</cp:lastPrinted>
  <dcterms:created xsi:type="dcterms:W3CDTF">2021-12-02T19:30:16Z</dcterms:created>
  <dcterms:modified xsi:type="dcterms:W3CDTF">2023-02-14T00:44:03Z</dcterms:modified>
</cp:coreProperties>
</file>